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DM Sans" pitchFamily="2" charset="0"/>
      <p:regular r:id="rId20"/>
    </p:embeddedFont>
    <p:embeddedFont>
      <p:font typeface="Montserrat Classic Bold" panose="020B0604020202020204" charset="0"/>
      <p:regular r:id="rId21"/>
    </p:embeddedFont>
    <p:embeddedFont>
      <p:font typeface="Oswald" panose="00000500000000000000" pitchFamily="2" charset="0"/>
      <p:regular r:id="rId22"/>
    </p:embeddedFont>
    <p:embeddedFont>
      <p:font typeface="Oswald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0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3.svg"/><Relationship Id="rId4" Type="http://schemas.openxmlformats.org/officeDocument/2006/relationships/image" Target="../media/image10.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7.png"/><Relationship Id="rId10" Type="http://schemas.openxmlformats.org/officeDocument/2006/relationships/image" Target="../media/image21.png"/><Relationship Id="rId4" Type="http://schemas.openxmlformats.org/officeDocument/2006/relationships/image" Target="../media/image16.sv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2096647" y="3202251"/>
            <a:ext cx="14229833" cy="4208864"/>
            <a:chOff x="0" y="0"/>
            <a:chExt cx="2748012" cy="812800"/>
          </a:xfrm>
        </p:grpSpPr>
        <p:sp>
          <p:nvSpPr>
            <p:cNvPr id="6" name="Freeform 6"/>
            <p:cNvSpPr/>
            <p:nvPr/>
          </p:nvSpPr>
          <p:spPr>
            <a:xfrm>
              <a:off x="0" y="0"/>
              <a:ext cx="2748012" cy="812800"/>
            </a:xfrm>
            <a:custGeom>
              <a:avLst/>
              <a:gdLst/>
              <a:ahLst/>
              <a:cxnLst/>
              <a:rect l="l" t="t" r="r" b="b"/>
              <a:pathLst>
                <a:path w="2748012" h="812800">
                  <a:moveTo>
                    <a:pt x="0" y="0"/>
                  </a:moveTo>
                  <a:lnTo>
                    <a:pt x="2748012" y="0"/>
                  </a:lnTo>
                  <a:lnTo>
                    <a:pt x="2748012"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5"/>
          <a:srcRect/>
          <a:stretch>
            <a:fillRect/>
          </a:stretch>
        </p:blipFill>
        <p:spPr>
          <a:xfrm>
            <a:off x="14535623" y="0"/>
            <a:ext cx="3752377" cy="1623625"/>
          </a:xfrm>
          <a:prstGeom prst="rect">
            <a:avLst/>
          </a:prstGeom>
        </p:spPr>
      </p:pic>
      <p:sp>
        <p:nvSpPr>
          <p:cNvPr id="9" name="TextBox 9"/>
          <p:cNvSpPr txBox="1"/>
          <p:nvPr/>
        </p:nvSpPr>
        <p:spPr>
          <a:xfrm>
            <a:off x="2096647" y="4501186"/>
            <a:ext cx="14229833" cy="2438022"/>
          </a:xfrm>
          <a:prstGeom prst="rect">
            <a:avLst/>
          </a:prstGeom>
        </p:spPr>
        <p:txBody>
          <a:bodyPr lIns="0" tIns="0" rIns="0" bIns="0" rtlCol="0" anchor="t">
            <a:spAutoFit/>
          </a:bodyPr>
          <a:lstStyle/>
          <a:p>
            <a:pPr algn="ctr">
              <a:lnSpc>
                <a:spcPts val="9797"/>
              </a:lnSpc>
            </a:pPr>
            <a:r>
              <a:rPr lang="en-US" sz="7099" spc="695">
                <a:solidFill>
                  <a:srgbClr val="231F20"/>
                </a:solidFill>
                <a:latin typeface="Oswald Bold"/>
              </a:rPr>
              <a:t>QUẢN LÝ SINH VIÊN MÔ HÌNH</a:t>
            </a:r>
          </a:p>
          <a:p>
            <a:pPr algn="ctr">
              <a:lnSpc>
                <a:spcPts val="9797"/>
              </a:lnSpc>
            </a:pPr>
            <a:r>
              <a:rPr lang="en-US" sz="7099" spc="695">
                <a:solidFill>
                  <a:srgbClr val="231F20"/>
                </a:solidFill>
                <a:latin typeface="Oswald Bold"/>
              </a:rPr>
              <a:t>CLIENT - SERVER</a:t>
            </a:r>
          </a:p>
        </p:txBody>
      </p:sp>
      <p:sp>
        <p:nvSpPr>
          <p:cNvPr id="10" name="TextBox 10"/>
          <p:cNvSpPr txBox="1"/>
          <p:nvPr/>
        </p:nvSpPr>
        <p:spPr>
          <a:xfrm>
            <a:off x="2096647" y="3438109"/>
            <a:ext cx="14229833"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XÂY DỰNG CHƯƠNG TRÌNH</a:t>
            </a:r>
          </a:p>
        </p:txBody>
      </p:sp>
      <p:sp>
        <p:nvSpPr>
          <p:cNvPr id="11" name="TextBox 11"/>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GV HƯỚNG DẪN: TS. TỐNG THANH VĂN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2076940" y="-3354783"/>
            <a:ext cx="7032580" cy="7216267"/>
          </a:xfrm>
          <a:prstGeom prst="rect">
            <a:avLst/>
          </a:prstGeom>
        </p:spPr>
      </p:pic>
      <p:sp>
        <p:nvSpPr>
          <p:cNvPr id="3" name="TextBox 3"/>
          <p:cNvSpPr txBox="1"/>
          <p:nvPr/>
        </p:nvSpPr>
        <p:spPr>
          <a:xfrm>
            <a:off x="1870276" y="148575"/>
            <a:ext cx="15389024" cy="1048153"/>
          </a:xfrm>
          <a:prstGeom prst="rect">
            <a:avLst/>
          </a:prstGeom>
        </p:spPr>
        <p:txBody>
          <a:bodyPr lIns="0" tIns="0" rIns="0" bIns="0" rtlCol="0" anchor="t">
            <a:spAutoFit/>
          </a:bodyPr>
          <a:lstStyle/>
          <a:p>
            <a:pPr marL="0" lvl="0" indent="0">
              <a:lnSpc>
                <a:spcPts val="8600"/>
              </a:lnSpc>
              <a:spcBef>
                <a:spcPct val="0"/>
              </a:spcBef>
            </a:pPr>
            <a:r>
              <a:rPr lang="en-US" sz="6232" spc="610">
                <a:solidFill>
                  <a:srgbClr val="231F20"/>
                </a:solidFill>
                <a:latin typeface="Oswald Bold"/>
              </a:rPr>
              <a:t>THIẾT KẾ VÀ XÂY DỰNG CHƯƠNG TRÌNH</a:t>
            </a:r>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822928" y="1493945"/>
            <a:ext cx="11728071" cy="8793055"/>
          </a:xfrm>
          <a:prstGeom prst="rect">
            <a:avLst/>
          </a:prstGeom>
        </p:spPr>
        <p:txBody>
          <a:bodyPr lIns="0" tIns="0" rIns="0" bIns="0" rtlCol="0" anchor="t">
            <a:spAutoFit/>
          </a:bodyPr>
          <a:lstStyle/>
          <a:p>
            <a:pPr>
              <a:lnSpc>
                <a:spcPts val="3032"/>
              </a:lnSpc>
            </a:pPr>
            <a:r>
              <a:rPr lang="en-US" sz="2197" spc="215">
                <a:solidFill>
                  <a:srgbClr val="000000"/>
                </a:solidFill>
                <a:latin typeface="DM Sans"/>
              </a:rPr>
              <a:t>     Xây dựng chương trình Quản lý Sinh viên theo mô hình Client – Server bằng Java với giao thức UDP</a:t>
            </a:r>
          </a:p>
          <a:p>
            <a:pPr>
              <a:lnSpc>
                <a:spcPts val="3032"/>
              </a:lnSpc>
            </a:pPr>
            <a:r>
              <a:rPr lang="en-US" sz="2197" spc="215">
                <a:solidFill>
                  <a:srgbClr val="000000"/>
                </a:solidFill>
                <a:latin typeface="DM Sans"/>
              </a:rPr>
              <a:t>     Client:</a:t>
            </a:r>
          </a:p>
          <a:p>
            <a:pPr>
              <a:lnSpc>
                <a:spcPts val="3032"/>
              </a:lnSpc>
            </a:pPr>
            <a:r>
              <a:rPr lang="en-US" sz="2197" spc="215">
                <a:solidFill>
                  <a:srgbClr val="000000"/>
                </a:solidFill>
                <a:latin typeface="DM Sans"/>
              </a:rPr>
              <a:t>+ Nhập vào tên địa chỉ, cổng kết nối với Server, nếu không thành công thì thông báo nhập lại còn thành công thì kết nối.</a:t>
            </a:r>
          </a:p>
          <a:p>
            <a:pPr>
              <a:lnSpc>
                <a:spcPts val="3032"/>
              </a:lnSpc>
            </a:pPr>
            <a:r>
              <a:rPr lang="en-US" sz="2197" spc="215">
                <a:solidFill>
                  <a:srgbClr val="000000"/>
                </a:solidFill>
                <a:latin typeface="DM Sans"/>
              </a:rPr>
              <a:t>+ Sau đó vào giao diện gửi Text cho server hoặc thêm thông tin của sinh viên</a:t>
            </a:r>
          </a:p>
          <a:p>
            <a:pPr>
              <a:lnSpc>
                <a:spcPts val="3032"/>
              </a:lnSpc>
            </a:pPr>
            <a:r>
              <a:rPr lang="en-US" sz="2197" spc="215">
                <a:solidFill>
                  <a:srgbClr val="000000"/>
                </a:solidFill>
                <a:latin typeface="DM Sans"/>
              </a:rPr>
              <a:t>+ Gửi Text: gửi một đoạn text, tên tập tin cần lưu gửi lên Server.</a:t>
            </a:r>
          </a:p>
          <a:p>
            <a:pPr>
              <a:lnSpc>
                <a:spcPts val="3032"/>
              </a:lnSpc>
            </a:pPr>
            <a:r>
              <a:rPr lang="en-US" sz="2197" spc="215">
                <a:solidFill>
                  <a:srgbClr val="000000"/>
                </a:solidFill>
                <a:latin typeface="DM Sans"/>
              </a:rPr>
              <a:t>+ Hiển thị nội dung file Text đã gửi cho Server.</a:t>
            </a:r>
          </a:p>
          <a:p>
            <a:pPr>
              <a:lnSpc>
                <a:spcPts val="3032"/>
              </a:lnSpc>
            </a:pPr>
            <a:r>
              <a:rPr lang="en-US" sz="2197" spc="215">
                <a:solidFill>
                  <a:srgbClr val="000000"/>
                </a:solidFill>
                <a:latin typeface="DM Sans"/>
              </a:rPr>
              <a:t>+ Thêm sinh viên: nhập các dòng dữ liệu gửi lên server gồm họ và tên mã số sinh viên, điểm toán, văn và tiếng anh.</a:t>
            </a:r>
          </a:p>
          <a:p>
            <a:pPr>
              <a:lnSpc>
                <a:spcPts val="3032"/>
              </a:lnSpc>
            </a:pPr>
            <a:r>
              <a:rPr lang="en-US" sz="2197" spc="215">
                <a:solidFill>
                  <a:srgbClr val="000000"/>
                </a:solidFill>
                <a:latin typeface="DM Sans"/>
              </a:rPr>
              <a:t>+ Hiển thị kết quả Server trả về thông tin của sinh viên gồm họ tên mã số và điểm trung bình.</a:t>
            </a:r>
          </a:p>
          <a:p>
            <a:pPr>
              <a:lnSpc>
                <a:spcPts val="3032"/>
              </a:lnSpc>
            </a:pPr>
            <a:r>
              <a:rPr lang="en-US" sz="2197" spc="215">
                <a:solidFill>
                  <a:srgbClr val="000000"/>
                </a:solidFill>
                <a:latin typeface="DM Sans"/>
              </a:rPr>
              <a:t>     Server:</a:t>
            </a:r>
          </a:p>
          <a:p>
            <a:pPr>
              <a:lnSpc>
                <a:spcPts val="3032"/>
              </a:lnSpc>
            </a:pPr>
            <a:r>
              <a:rPr lang="en-US" sz="2197" spc="215">
                <a:solidFill>
                  <a:srgbClr val="000000"/>
                </a:solidFill>
                <a:latin typeface="DM Sans"/>
              </a:rPr>
              <a:t>+ Nhận text từ client gửi lên nội dung thì mã hóa bằng Vigenere rồi lưu file với tên mà Client gửi lên.</a:t>
            </a:r>
          </a:p>
          <a:p>
            <a:pPr>
              <a:lnSpc>
                <a:spcPts val="3032"/>
              </a:lnSpc>
            </a:pPr>
            <a:r>
              <a:rPr lang="en-US" sz="2197" spc="215">
                <a:solidFill>
                  <a:srgbClr val="000000"/>
                </a:solidFill>
                <a:latin typeface="DM Sans"/>
              </a:rPr>
              <a:t>+ Mở File mà Client đã lưu trên hệ thông tiến hành giải mã bằng Vigenere rồi sau đó trả về cho Client.</a:t>
            </a:r>
          </a:p>
          <a:p>
            <a:pPr>
              <a:lnSpc>
                <a:spcPts val="3032"/>
              </a:lnSpc>
            </a:pPr>
            <a:r>
              <a:rPr lang="en-US" sz="2197" spc="215">
                <a:solidFill>
                  <a:srgbClr val="000000"/>
                </a:solidFill>
                <a:latin typeface="DM Sans"/>
              </a:rPr>
              <a:t>+ Nhận thông tin sinh viên từ Client và mã hóa bằng thuật toán DES sau đó lưu vào SQL</a:t>
            </a:r>
          </a:p>
          <a:p>
            <a:pPr>
              <a:lnSpc>
                <a:spcPts val="3032"/>
              </a:lnSpc>
            </a:pPr>
            <a:r>
              <a:rPr lang="en-US" sz="2197" spc="215">
                <a:solidFill>
                  <a:srgbClr val="000000"/>
                </a:solidFill>
                <a:latin typeface="DM Sans"/>
              </a:rPr>
              <a:t>+ Nhận dữ liệu từ SQL và giải mã sau đó trả về Client thông tin họ tên mã số và điểm trung bình</a:t>
            </a:r>
          </a:p>
          <a:p>
            <a:pPr>
              <a:lnSpc>
                <a:spcPts val="3032"/>
              </a:lnSpc>
            </a:pPr>
            <a:endParaRPr lang="en-US" sz="2197" spc="215">
              <a:solidFill>
                <a:srgbClr val="000000"/>
              </a:solidFill>
              <a:latin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2076940" y="-3354783"/>
            <a:ext cx="7032580" cy="7216267"/>
          </a:xfrm>
          <a:prstGeom prst="rect">
            <a:avLst/>
          </a:prstGeom>
        </p:spPr>
      </p:pic>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4"/>
          <a:srcRect/>
          <a:stretch>
            <a:fillRect/>
          </a:stretch>
        </p:blipFill>
        <p:spPr>
          <a:xfrm>
            <a:off x="3534901" y="1416467"/>
            <a:ext cx="10881757" cy="9434978"/>
          </a:xfrm>
          <a:prstGeom prst="rect">
            <a:avLst/>
          </a:prstGeom>
        </p:spPr>
      </p:pic>
      <p:sp>
        <p:nvSpPr>
          <p:cNvPr id="10" name="TextBox 10"/>
          <p:cNvSpPr txBox="1"/>
          <p:nvPr/>
        </p:nvSpPr>
        <p:spPr>
          <a:xfrm>
            <a:off x="1870276" y="148575"/>
            <a:ext cx="15389024" cy="1048153"/>
          </a:xfrm>
          <a:prstGeom prst="rect">
            <a:avLst/>
          </a:prstGeom>
        </p:spPr>
        <p:txBody>
          <a:bodyPr lIns="0" tIns="0" rIns="0" bIns="0" rtlCol="0" anchor="t">
            <a:spAutoFit/>
          </a:bodyPr>
          <a:lstStyle/>
          <a:p>
            <a:pPr marL="0" lvl="0" indent="0">
              <a:lnSpc>
                <a:spcPts val="8600"/>
              </a:lnSpc>
              <a:spcBef>
                <a:spcPct val="0"/>
              </a:spcBef>
            </a:pPr>
            <a:r>
              <a:rPr lang="en-US" sz="6232" spc="610">
                <a:solidFill>
                  <a:srgbClr val="231F20"/>
                </a:solidFill>
                <a:latin typeface="Oswald Bold"/>
              </a:rPr>
              <a:t>THIẾT KẾ VÀ XÂY DỰNG CHƯƠNG TRÌNH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87923">
            <a:off x="12076940" y="-3354783"/>
            <a:ext cx="7032580" cy="7216267"/>
          </a:xfrm>
          <a:prstGeom prst="rect">
            <a:avLst/>
          </a:prstGeom>
        </p:spPr>
      </p:pic>
      <p:grpSp>
        <p:nvGrpSpPr>
          <p:cNvPr id="3" name="Group 3"/>
          <p:cNvGrpSpPr/>
          <p:nvPr/>
        </p:nvGrpSpPr>
        <p:grpSpPr>
          <a:xfrm>
            <a:off x="16333169" y="8069439"/>
            <a:ext cx="2094695" cy="2377721"/>
            <a:chOff x="0" y="0"/>
            <a:chExt cx="551689" cy="626231"/>
          </a:xfrm>
        </p:grpSpPr>
        <p:sp>
          <p:nvSpPr>
            <p:cNvPr id="4" name="Freeform 4"/>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24419" y="-1349021"/>
            <a:ext cx="2094695" cy="2377721"/>
            <a:chOff x="0" y="0"/>
            <a:chExt cx="551689" cy="626231"/>
          </a:xfrm>
        </p:grpSpPr>
        <p:sp>
          <p:nvSpPr>
            <p:cNvPr id="7" name="Freeform 7"/>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870276" y="4538461"/>
            <a:ext cx="15389024" cy="1366673"/>
          </a:xfrm>
          <a:prstGeom prst="rect">
            <a:avLst/>
          </a:prstGeom>
        </p:spPr>
        <p:txBody>
          <a:bodyPr lIns="0" tIns="0" rIns="0" bIns="0" rtlCol="0" anchor="t">
            <a:spAutoFit/>
          </a:bodyPr>
          <a:lstStyle/>
          <a:p>
            <a:pPr marL="0" lvl="0" indent="0" algn="ctr">
              <a:lnSpc>
                <a:spcPts val="11222"/>
              </a:lnSpc>
              <a:spcBef>
                <a:spcPct val="0"/>
              </a:spcBef>
            </a:pPr>
            <a:r>
              <a:rPr lang="en-US" sz="8132" spc="796">
                <a:solidFill>
                  <a:srgbClr val="231F20"/>
                </a:solidFill>
                <a:latin typeface="Oswald"/>
              </a:rPr>
              <a:t>DEMO THỰC TIỄN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0349972" y="-299675"/>
            <a:ext cx="13188954" cy="1318895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3910" y="-6795556"/>
            <a:ext cx="12110389" cy="12426705"/>
          </a:xfrm>
          <a:prstGeom prst="rect">
            <a:avLst/>
          </a:prstGeom>
        </p:spPr>
      </p:pic>
      <p:sp>
        <p:nvSpPr>
          <p:cNvPr id="9" name="TextBox 9"/>
          <p:cNvSpPr txBox="1"/>
          <p:nvPr/>
        </p:nvSpPr>
        <p:spPr>
          <a:xfrm>
            <a:off x="438843" y="6151927"/>
            <a:ext cx="10064882" cy="2837511"/>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    KẾT LUẬN VÀ</a:t>
            </a:r>
          </a:p>
          <a:p>
            <a:pPr>
              <a:lnSpc>
                <a:spcPts val="11349"/>
              </a:lnSpc>
            </a:pPr>
            <a:r>
              <a:rPr lang="en-US" sz="8224" spc="806">
                <a:solidFill>
                  <a:srgbClr val="FFFFFF"/>
                </a:solidFill>
                <a:latin typeface="Oswald Bold"/>
              </a:rPr>
              <a:t>HƯỚNG PHÁT TRIỂN</a:t>
            </a:r>
          </a:p>
        </p:txBody>
      </p:sp>
      <p:sp>
        <p:nvSpPr>
          <p:cNvPr id="10" name="TextBox 10"/>
          <p:cNvSpPr txBox="1"/>
          <p:nvPr/>
        </p:nvSpPr>
        <p:spPr>
          <a:xfrm>
            <a:off x="10349972" y="3530304"/>
            <a:ext cx="7202160" cy="3275399"/>
          </a:xfrm>
          <a:prstGeom prst="rect">
            <a:avLst/>
          </a:prstGeom>
        </p:spPr>
        <p:txBody>
          <a:bodyPr lIns="0" tIns="0" rIns="0" bIns="0" rtlCol="0" anchor="t">
            <a:spAutoFit/>
          </a:bodyPr>
          <a:lstStyle/>
          <a:p>
            <a:pPr marL="0" lvl="0" indent="0" algn="ctr">
              <a:lnSpc>
                <a:spcPts val="26787"/>
              </a:lnSpc>
              <a:spcBef>
                <a:spcPct val="0"/>
              </a:spcBef>
            </a:pPr>
            <a:r>
              <a:rPr lang="en-US" sz="19411">
                <a:solidFill>
                  <a:srgbClr val="231F20"/>
                </a:solidFill>
                <a:latin typeface="Oswald Bold"/>
              </a:rPr>
              <a:t>80%</a:t>
            </a:r>
          </a:p>
        </p:txBody>
      </p:sp>
      <p:grpSp>
        <p:nvGrpSpPr>
          <p:cNvPr id="11" name="Group 11"/>
          <p:cNvGrpSpPr/>
          <p:nvPr/>
        </p:nvGrpSpPr>
        <p:grpSpPr>
          <a:xfrm>
            <a:off x="11240034" y="6950607"/>
            <a:ext cx="5422036" cy="922409"/>
            <a:chOff x="0" y="0"/>
            <a:chExt cx="7229381" cy="1229879"/>
          </a:xfrm>
        </p:grpSpPr>
        <p:grpSp>
          <p:nvGrpSpPr>
            <p:cNvPr id="12" name="Group 12"/>
            <p:cNvGrpSpPr>
              <a:grpSpLocks noChangeAspect="1"/>
            </p:cNvGrpSpPr>
            <p:nvPr/>
          </p:nvGrpSpPr>
          <p:grpSpPr>
            <a:xfrm>
              <a:off x="0" y="0"/>
              <a:ext cx="7229381" cy="1229879"/>
              <a:chOff x="0" y="0"/>
              <a:chExt cx="13271500" cy="2257778"/>
            </a:xfrm>
          </p:grpSpPr>
          <p:sp>
            <p:nvSpPr>
              <p:cNvPr id="13" name="Freeform 13"/>
              <p:cNvSpPr/>
              <p:nvPr/>
            </p:nvSpPr>
            <p:spPr>
              <a:xfrm>
                <a:off x="16351" y="0"/>
                <a:ext cx="10571728" cy="2257821"/>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sp>
          <p:sp>
            <p:nvSpPr>
              <p:cNvPr id="14" name="Freeform 14"/>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8782416" y="-9044624"/>
            <a:ext cx="24036383" cy="24664199"/>
          </a:xfrm>
          <a:prstGeom prst="rect">
            <a:avLst/>
          </a:prstGeom>
        </p:spPr>
      </p:pic>
      <p:sp>
        <p:nvSpPr>
          <p:cNvPr id="4" name="TextBox 4"/>
          <p:cNvSpPr txBox="1"/>
          <p:nvPr/>
        </p:nvSpPr>
        <p:spPr>
          <a:xfrm>
            <a:off x="937009" y="2370384"/>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THANK'S FOR WATCHING</a:t>
            </a: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8129217" y="7476061"/>
            <a:ext cx="11881594" cy="3564478"/>
          </a:xfrm>
          <a:prstGeom prst="rect">
            <a:avLst/>
          </a:prstGeom>
        </p:spPr>
      </p:pic>
      <p:pic>
        <p:nvPicPr>
          <p:cNvPr id="6" name="Picture 6"/>
          <p:cNvPicPr>
            <a:picLocks noChangeAspect="1"/>
          </p:cNvPicPr>
          <p:nvPr/>
        </p:nvPicPr>
        <p:blipFill>
          <a:blip r:embed="rId7"/>
          <a:srcRect/>
          <a:stretch>
            <a:fillRect/>
          </a:stretch>
        </p:blipFill>
        <p:spPr>
          <a:xfrm>
            <a:off x="0" y="7634675"/>
            <a:ext cx="3752377" cy="1623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6937517" y="-8747353"/>
            <a:ext cx="13977230" cy="1434230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10646613" y="3123224"/>
            <a:ext cx="12102934" cy="12419055"/>
          </a:xfrm>
          <a:prstGeom prst="rect">
            <a:avLst/>
          </a:prstGeom>
        </p:spPr>
      </p:pic>
      <p:grpSp>
        <p:nvGrpSpPr>
          <p:cNvPr id="5" name="Group 5"/>
          <p:cNvGrpSpPr/>
          <p:nvPr/>
        </p:nvGrpSpPr>
        <p:grpSpPr>
          <a:xfrm>
            <a:off x="5045582" y="4821179"/>
            <a:ext cx="3145217" cy="3434885"/>
            <a:chOff x="0" y="0"/>
            <a:chExt cx="862412" cy="941838"/>
          </a:xfrm>
        </p:grpSpPr>
        <p:sp>
          <p:nvSpPr>
            <p:cNvPr id="6" name="Freeform 6"/>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8" name="Group 8"/>
          <p:cNvGrpSpPr>
            <a:grpSpLocks noChangeAspect="1"/>
          </p:cNvGrpSpPr>
          <p:nvPr/>
        </p:nvGrpSpPr>
        <p:grpSpPr>
          <a:xfrm>
            <a:off x="5264844" y="3473118"/>
            <a:ext cx="2706695" cy="2696122"/>
            <a:chOff x="0" y="0"/>
            <a:chExt cx="6502400" cy="6477000"/>
          </a:xfrm>
        </p:grpSpPr>
        <p:sp>
          <p:nvSpPr>
            <p:cNvPr id="9" name="Freeform 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0" name="Freeform 1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id="11" name="Group 11"/>
          <p:cNvGrpSpPr/>
          <p:nvPr/>
        </p:nvGrpSpPr>
        <p:grpSpPr>
          <a:xfrm>
            <a:off x="10158236" y="4831528"/>
            <a:ext cx="3145217" cy="3434885"/>
            <a:chOff x="0" y="0"/>
            <a:chExt cx="862412" cy="941838"/>
          </a:xfrm>
        </p:grpSpPr>
        <p:sp>
          <p:nvSpPr>
            <p:cNvPr id="12" name="Freeform 12"/>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4" name="Group 14"/>
          <p:cNvGrpSpPr>
            <a:grpSpLocks noChangeAspect="1"/>
          </p:cNvGrpSpPr>
          <p:nvPr/>
        </p:nvGrpSpPr>
        <p:grpSpPr>
          <a:xfrm>
            <a:off x="10377497" y="3473118"/>
            <a:ext cx="2706695" cy="2696122"/>
            <a:chOff x="0" y="0"/>
            <a:chExt cx="6502400" cy="6477000"/>
          </a:xfrm>
        </p:grpSpPr>
        <p:sp>
          <p:nvSpPr>
            <p:cNvPr id="15" name="Freeform 1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312" r="223" b="-312"/>
              </a:stretch>
            </a:blipFill>
          </p:spPr>
        </p:sp>
        <p:sp>
          <p:nvSpPr>
            <p:cNvPr id="16" name="Freeform 1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pic>
        <p:nvPicPr>
          <p:cNvPr id="17" name="Picture 17"/>
          <p:cNvPicPr>
            <a:picLocks noChangeAspect="1"/>
          </p:cNvPicPr>
          <p:nvPr/>
        </p:nvPicPr>
        <p:blipFill>
          <a:blip r:embed="rId7"/>
          <a:srcRect t="46379"/>
          <a:stretch>
            <a:fillRect/>
          </a:stretch>
        </p:blipFill>
        <p:spPr>
          <a:xfrm>
            <a:off x="5045582" y="8256064"/>
            <a:ext cx="3145217" cy="333081"/>
          </a:xfrm>
          <a:prstGeom prst="rect">
            <a:avLst/>
          </a:prstGeom>
        </p:spPr>
      </p:pic>
      <p:pic>
        <p:nvPicPr>
          <p:cNvPr id="18" name="Picture 18"/>
          <p:cNvPicPr>
            <a:picLocks noChangeAspect="1"/>
          </p:cNvPicPr>
          <p:nvPr/>
        </p:nvPicPr>
        <p:blipFill>
          <a:blip r:embed="rId7"/>
          <a:srcRect t="46379"/>
          <a:stretch>
            <a:fillRect/>
          </a:stretch>
        </p:blipFill>
        <p:spPr>
          <a:xfrm>
            <a:off x="10149874" y="8256064"/>
            <a:ext cx="3145217" cy="333081"/>
          </a:xfrm>
          <a:prstGeom prst="rect">
            <a:avLst/>
          </a:prstGeom>
        </p:spPr>
      </p:pic>
      <p:pic>
        <p:nvPicPr>
          <p:cNvPr id="19" name="Picture 19"/>
          <p:cNvPicPr>
            <a:picLocks noChangeAspect="1"/>
          </p:cNvPicPr>
          <p:nvPr/>
        </p:nvPicPr>
        <p:blipFill>
          <a:blip r:embed="rId7"/>
          <a:srcRect t="46379"/>
          <a:stretch>
            <a:fillRect/>
          </a:stretch>
        </p:blipFill>
        <p:spPr>
          <a:xfrm>
            <a:off x="11726664" y="8256064"/>
            <a:ext cx="3145217" cy="333081"/>
          </a:xfrm>
          <a:prstGeom prst="rect">
            <a:avLst/>
          </a:prstGeom>
        </p:spPr>
      </p:pic>
      <p:pic>
        <p:nvPicPr>
          <p:cNvPr id="20" name="Picture 20"/>
          <p:cNvPicPr>
            <a:picLocks noChangeAspect="1"/>
          </p:cNvPicPr>
          <p:nvPr/>
        </p:nvPicPr>
        <p:blipFill>
          <a:blip r:embed="rId7"/>
          <a:srcRect t="46379"/>
          <a:stretch>
            <a:fillRect/>
          </a:stretch>
        </p:blipFill>
        <p:spPr>
          <a:xfrm>
            <a:off x="13804097" y="8030085"/>
            <a:ext cx="3145217" cy="333081"/>
          </a:xfrm>
          <a:prstGeom prst="rect">
            <a:avLst/>
          </a:prstGeom>
        </p:spPr>
      </p:pic>
      <p:sp>
        <p:nvSpPr>
          <p:cNvPr id="21" name="TextBox 21"/>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MY TEAM</a:t>
            </a:r>
          </a:p>
        </p:txBody>
      </p:sp>
      <p:sp>
        <p:nvSpPr>
          <p:cNvPr id="22" name="TextBox 22"/>
          <p:cNvSpPr txBox="1"/>
          <p:nvPr/>
        </p:nvSpPr>
        <p:spPr>
          <a:xfrm>
            <a:off x="5489651" y="6558496"/>
            <a:ext cx="2257081" cy="400050"/>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51900562</a:t>
            </a:r>
          </a:p>
        </p:txBody>
      </p:sp>
      <p:sp>
        <p:nvSpPr>
          <p:cNvPr id="23" name="TextBox 23"/>
          <p:cNvSpPr txBox="1"/>
          <p:nvPr/>
        </p:nvSpPr>
        <p:spPr>
          <a:xfrm>
            <a:off x="5422924" y="7488242"/>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Lê Tuấn Thông</a:t>
            </a:r>
          </a:p>
        </p:txBody>
      </p:sp>
      <p:sp>
        <p:nvSpPr>
          <p:cNvPr id="24" name="TextBox 24"/>
          <p:cNvSpPr txBox="1"/>
          <p:nvPr/>
        </p:nvSpPr>
        <p:spPr>
          <a:xfrm>
            <a:off x="10583519" y="6558496"/>
            <a:ext cx="2213980" cy="400050"/>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52000092</a:t>
            </a:r>
          </a:p>
        </p:txBody>
      </p:sp>
      <p:sp>
        <p:nvSpPr>
          <p:cNvPr id="25" name="TextBox 25"/>
          <p:cNvSpPr txBox="1"/>
          <p:nvPr/>
        </p:nvSpPr>
        <p:spPr>
          <a:xfrm>
            <a:off x="10527216" y="7488242"/>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Phạm Nguyễn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585714"/>
            <a:ext cx="7629294" cy="7828566"/>
          </a:xfrm>
          <a:prstGeom prst="rect">
            <a:avLst/>
          </a:prstGeom>
        </p:spPr>
      </p:pic>
      <p:grpSp>
        <p:nvGrpSpPr>
          <p:cNvPr id="3" name="Group 3"/>
          <p:cNvGrpSpPr/>
          <p:nvPr/>
        </p:nvGrpSpPr>
        <p:grpSpPr>
          <a:xfrm>
            <a:off x="4624299" y="3774036"/>
            <a:ext cx="1400485" cy="3991376"/>
            <a:chOff x="0" y="0"/>
            <a:chExt cx="368852" cy="1051227"/>
          </a:xfrm>
        </p:grpSpPr>
        <p:sp>
          <p:nvSpPr>
            <p:cNvPr id="4" name="Freeform 4"/>
            <p:cNvSpPr/>
            <p:nvPr/>
          </p:nvSpPr>
          <p:spPr>
            <a:xfrm>
              <a:off x="0" y="0"/>
              <a:ext cx="368852" cy="1051227"/>
            </a:xfrm>
            <a:custGeom>
              <a:avLst/>
              <a:gdLst/>
              <a:ahLst/>
              <a:cxnLst/>
              <a:rect l="l" t="t" r="r" b="b"/>
              <a:pathLst>
                <a:path w="368852" h="1051227">
                  <a:moveTo>
                    <a:pt x="0" y="0"/>
                  </a:moveTo>
                  <a:lnTo>
                    <a:pt x="368852" y="0"/>
                  </a:lnTo>
                  <a:lnTo>
                    <a:pt x="368852" y="1051227"/>
                  </a:lnTo>
                  <a:lnTo>
                    <a:pt x="0" y="105122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585971" y="1909333"/>
            <a:ext cx="7416941" cy="1686342"/>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MỤC LỤC</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4836331" y="409752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4836331" y="4894643"/>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4836331" y="577580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4836331" y="657291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6212409" y="4205476"/>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GIỚI THIỆU</a:t>
            </a:r>
          </a:p>
        </p:txBody>
      </p:sp>
      <p:sp>
        <p:nvSpPr>
          <p:cNvPr id="13" name="TextBox 13"/>
          <p:cNvSpPr txBox="1"/>
          <p:nvPr/>
        </p:nvSpPr>
        <p:spPr>
          <a:xfrm>
            <a:off x="6212409" y="4999694"/>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CƠ SỞ LÝ THUYẾT</a:t>
            </a:r>
          </a:p>
        </p:txBody>
      </p:sp>
      <p:sp>
        <p:nvSpPr>
          <p:cNvPr id="14" name="TextBox 14"/>
          <p:cNvSpPr txBox="1"/>
          <p:nvPr/>
        </p:nvSpPr>
        <p:spPr>
          <a:xfrm>
            <a:off x="6212409" y="5919784"/>
            <a:ext cx="9049430" cy="418548"/>
          </a:xfrm>
          <a:prstGeom prst="rect">
            <a:avLst/>
          </a:prstGeom>
        </p:spPr>
        <p:txBody>
          <a:bodyPr lIns="0" tIns="0" rIns="0" bIns="0" rtlCol="0" anchor="t">
            <a:spAutoFit/>
          </a:bodyPr>
          <a:lstStyle/>
          <a:p>
            <a:pPr marL="0" lvl="0" indent="0">
              <a:lnSpc>
                <a:spcPts val="3483"/>
              </a:lnSpc>
              <a:spcBef>
                <a:spcPct val="0"/>
              </a:spcBef>
            </a:pPr>
            <a:r>
              <a:rPr lang="en-US" sz="2524" spc="247">
                <a:solidFill>
                  <a:srgbClr val="231F20"/>
                </a:solidFill>
                <a:latin typeface="DM Sans"/>
              </a:rPr>
              <a:t>YÊU CẦU HỆ THỐNG VÀ XÂY DỰNG CHƯƠNG TRÌNH</a:t>
            </a:r>
          </a:p>
        </p:txBody>
      </p:sp>
      <p:sp>
        <p:nvSpPr>
          <p:cNvPr id="15" name="TextBox 15"/>
          <p:cNvSpPr txBox="1"/>
          <p:nvPr/>
        </p:nvSpPr>
        <p:spPr>
          <a:xfrm>
            <a:off x="6212409" y="6714002"/>
            <a:ext cx="6076629" cy="418548"/>
          </a:xfrm>
          <a:prstGeom prst="rect">
            <a:avLst/>
          </a:prstGeom>
        </p:spPr>
        <p:txBody>
          <a:bodyPr lIns="0" tIns="0" rIns="0" bIns="0" rtlCol="0" anchor="t">
            <a:spAutoFit/>
          </a:bodyPr>
          <a:lstStyle/>
          <a:p>
            <a:pPr marL="0" lvl="0" indent="0">
              <a:lnSpc>
                <a:spcPts val="3483"/>
              </a:lnSpc>
              <a:spcBef>
                <a:spcPct val="0"/>
              </a:spcBef>
            </a:pPr>
            <a:r>
              <a:rPr lang="en-US" sz="2524" spc="247">
                <a:solidFill>
                  <a:srgbClr val="231F20"/>
                </a:solidFill>
                <a:latin typeface="DM Sans"/>
              </a:rPr>
              <a:t>KẾT LUẬN VÀ HƯỚNG PHÁT TRIỂN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srcRect t="46379"/>
          <a:stretch>
            <a:fillRect/>
          </a:stretch>
        </p:blipFill>
        <p:spPr>
          <a:xfrm>
            <a:off x="2142191" y="4828880"/>
            <a:ext cx="9752965" cy="1032847"/>
          </a:xfrm>
          <a:prstGeom prst="rect">
            <a:avLst/>
          </a:prstGeom>
        </p:spPr>
      </p:pic>
      <p:grpSp>
        <p:nvGrpSpPr>
          <p:cNvPr id="7" name="Group 7"/>
          <p:cNvGrpSpPr/>
          <p:nvPr/>
        </p:nvGrpSpPr>
        <p:grpSpPr>
          <a:xfrm>
            <a:off x="2142191" y="3396305"/>
            <a:ext cx="9610044" cy="1948998"/>
            <a:chOff x="0" y="0"/>
            <a:chExt cx="3682024" cy="746746"/>
          </a:xfrm>
        </p:grpSpPr>
        <p:sp>
          <p:nvSpPr>
            <p:cNvPr id="8" name="Freeform 8"/>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4235" y="3673321"/>
            <a:ext cx="1156649" cy="1173721"/>
          </a:xfrm>
          <a:prstGeom prst="rect">
            <a:avLst/>
          </a:prstGeom>
        </p:spPr>
      </p:pic>
      <p:pic>
        <p:nvPicPr>
          <p:cNvPr id="11" name="Picture 11"/>
          <p:cNvPicPr>
            <a:picLocks noChangeAspect="1"/>
          </p:cNvPicPr>
          <p:nvPr/>
        </p:nvPicPr>
        <p:blipFill>
          <a:blip r:embed="rId3"/>
          <a:srcRect t="46379"/>
          <a:stretch>
            <a:fillRect/>
          </a:stretch>
        </p:blipFill>
        <p:spPr>
          <a:xfrm>
            <a:off x="2142191" y="7210022"/>
            <a:ext cx="9752965" cy="1032847"/>
          </a:xfrm>
          <a:prstGeom prst="rect">
            <a:avLst/>
          </a:prstGeom>
        </p:spPr>
      </p:pic>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5" name="Picture 15"/>
          <p:cNvPicPr>
            <a:picLocks noChangeAspect="1"/>
          </p:cNvPicPr>
          <p:nvPr/>
        </p:nvPicPr>
        <p:blipFill>
          <a:blip r:embed="rId6"/>
          <a:srcRect l="10975" r="10975"/>
          <a:stretch>
            <a:fillRect/>
          </a:stretch>
        </p:blipFill>
        <p:spPr>
          <a:xfrm>
            <a:off x="10184115" y="1817501"/>
            <a:ext cx="7235691" cy="721416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71799" y="6162574"/>
            <a:ext cx="1159455" cy="1178744"/>
          </a:xfrm>
          <a:prstGeom prst="rect">
            <a:avLst/>
          </a:prstGeom>
        </p:spPr>
      </p:pic>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779578" y="7341318"/>
            <a:ext cx="7616557" cy="7815497"/>
          </a:xfrm>
          <a:prstGeom prst="rect">
            <a:avLst/>
          </a:prstGeom>
        </p:spPr>
      </p:pic>
      <p:sp>
        <p:nvSpPr>
          <p:cNvPr id="18" name="TextBox 18"/>
          <p:cNvSpPr txBox="1"/>
          <p:nvPr/>
        </p:nvSpPr>
        <p:spPr>
          <a:xfrm>
            <a:off x="2142191" y="888605"/>
            <a:ext cx="7416941" cy="1686342"/>
          </a:xfrm>
          <a:prstGeom prst="rect">
            <a:avLst/>
          </a:prstGeom>
        </p:spPr>
        <p:txBody>
          <a:bodyPr lIns="0" tIns="0" rIns="0" bIns="0" rtlCol="0" anchor="t">
            <a:spAutoFit/>
          </a:bodyPr>
          <a:lstStyle/>
          <a:p>
            <a:pPr>
              <a:lnSpc>
                <a:spcPts val="13774"/>
              </a:lnSpc>
            </a:pPr>
            <a:r>
              <a:rPr lang="en-US" sz="9981" spc="978">
                <a:solidFill>
                  <a:srgbClr val="231F20"/>
                </a:solidFill>
                <a:latin typeface="Oswald Bold"/>
              </a:rPr>
              <a:t>GIỚI THIỆU</a:t>
            </a:r>
          </a:p>
        </p:txBody>
      </p:sp>
      <p:sp>
        <p:nvSpPr>
          <p:cNvPr id="19" name="TextBox 19"/>
          <p:cNvSpPr txBox="1"/>
          <p:nvPr/>
        </p:nvSpPr>
        <p:spPr>
          <a:xfrm>
            <a:off x="3908899" y="3955119"/>
            <a:ext cx="7132181" cy="552974"/>
          </a:xfrm>
          <a:prstGeom prst="rect">
            <a:avLst/>
          </a:prstGeom>
        </p:spPr>
        <p:txBody>
          <a:bodyPr lIns="0" tIns="0" rIns="0" bIns="0" rtlCol="0" anchor="t">
            <a:spAutoFit/>
          </a:bodyPr>
          <a:lstStyle/>
          <a:p>
            <a:pPr marL="0" lvl="0" indent="0" algn="l">
              <a:lnSpc>
                <a:spcPts val="4568"/>
              </a:lnSpc>
              <a:spcBef>
                <a:spcPct val="0"/>
              </a:spcBef>
            </a:pPr>
            <a:r>
              <a:rPr lang="en-US" sz="3310" spc="324">
                <a:solidFill>
                  <a:srgbClr val="231F20"/>
                </a:solidFill>
                <a:latin typeface="DM Sans"/>
              </a:rPr>
              <a:t>Đề tài nghiên cứu</a:t>
            </a:r>
          </a:p>
        </p:txBody>
      </p:sp>
      <p:sp>
        <p:nvSpPr>
          <p:cNvPr id="20" name="TextBox 20"/>
          <p:cNvSpPr txBox="1"/>
          <p:nvPr/>
        </p:nvSpPr>
        <p:spPr>
          <a:xfrm>
            <a:off x="3908899" y="6458886"/>
            <a:ext cx="7132181" cy="528971"/>
          </a:xfrm>
          <a:prstGeom prst="rect">
            <a:avLst/>
          </a:prstGeom>
        </p:spPr>
        <p:txBody>
          <a:bodyPr lIns="0" tIns="0" rIns="0" bIns="0" rtlCol="0" anchor="t">
            <a:spAutoFit/>
          </a:bodyPr>
          <a:lstStyle/>
          <a:p>
            <a:pPr marL="0" lvl="0" indent="0" algn="l">
              <a:lnSpc>
                <a:spcPts val="4292"/>
              </a:lnSpc>
              <a:spcBef>
                <a:spcPct val="0"/>
              </a:spcBef>
            </a:pPr>
            <a:r>
              <a:rPr lang="en-US" sz="3110" spc="304">
                <a:solidFill>
                  <a:srgbClr val="231F20"/>
                </a:solidFill>
                <a:latin typeface="DM Sans"/>
              </a:rPr>
              <a:t>Mục đích nghiên cứu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57863">
            <a:off x="-571305" y="6150994"/>
            <a:ext cx="21273218" cy="9128145"/>
          </a:xfrm>
          <a:prstGeom prst="rect">
            <a:avLst/>
          </a:prstGeom>
        </p:spPr>
      </p:pic>
      <p:pic>
        <p:nvPicPr>
          <p:cNvPr id="4" name="Picture 4"/>
          <p:cNvPicPr>
            <a:picLocks noChangeAspect="1"/>
          </p:cNvPicPr>
          <p:nvPr/>
        </p:nvPicPr>
        <p:blipFill>
          <a:blip r:embed="rId5"/>
          <a:srcRect t="46379"/>
          <a:stretch>
            <a:fillRect/>
          </a:stretch>
        </p:blipFill>
        <p:spPr>
          <a:xfrm>
            <a:off x="11885510" y="8765585"/>
            <a:ext cx="4128022" cy="437161"/>
          </a:xfrm>
          <a:prstGeom prst="rect">
            <a:avLst/>
          </a:prstGeom>
        </p:spPr>
      </p:pic>
      <p:grpSp>
        <p:nvGrpSpPr>
          <p:cNvPr id="5" name="Group 5"/>
          <p:cNvGrpSpPr/>
          <p:nvPr/>
        </p:nvGrpSpPr>
        <p:grpSpPr>
          <a:xfrm>
            <a:off x="11900353" y="3833078"/>
            <a:ext cx="4113179" cy="4932507"/>
            <a:chOff x="0" y="0"/>
            <a:chExt cx="1279723" cy="1534639"/>
          </a:xfrm>
        </p:grpSpPr>
        <p:sp>
          <p:nvSpPr>
            <p:cNvPr id="6" name="Freeform 6"/>
            <p:cNvSpPr/>
            <p:nvPr/>
          </p:nvSpPr>
          <p:spPr>
            <a:xfrm>
              <a:off x="0" y="0"/>
              <a:ext cx="1279723" cy="1534639"/>
            </a:xfrm>
            <a:custGeom>
              <a:avLst/>
              <a:gdLst/>
              <a:ahLst/>
              <a:cxnLst/>
              <a:rect l="l" t="t" r="r" b="b"/>
              <a:pathLst>
                <a:path w="1279723" h="1534639">
                  <a:moveTo>
                    <a:pt x="0" y="0"/>
                  </a:moveTo>
                  <a:lnTo>
                    <a:pt x="1279723" y="0"/>
                  </a:lnTo>
                  <a:lnTo>
                    <a:pt x="1279723" y="1534639"/>
                  </a:lnTo>
                  <a:lnTo>
                    <a:pt x="0" y="1534639"/>
                  </a:lnTo>
                  <a:close/>
                </a:path>
              </a:pathLst>
            </a:custGeom>
            <a:solidFill>
              <a:srgbClr val="1A1A1A"/>
            </a:solidFill>
          </p:spPr>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8" name="Picture 8"/>
          <p:cNvPicPr>
            <a:picLocks noChangeAspect="1"/>
          </p:cNvPicPr>
          <p:nvPr/>
        </p:nvPicPr>
        <p:blipFill>
          <a:blip r:embed="rId5"/>
          <a:srcRect t="46379"/>
          <a:stretch>
            <a:fillRect/>
          </a:stretch>
        </p:blipFill>
        <p:spPr>
          <a:xfrm>
            <a:off x="7080191" y="8765585"/>
            <a:ext cx="4128022" cy="437161"/>
          </a:xfrm>
          <a:prstGeom prst="rect">
            <a:avLst/>
          </a:prstGeom>
        </p:spPr>
      </p:pic>
      <p:grpSp>
        <p:nvGrpSpPr>
          <p:cNvPr id="9" name="Group 9"/>
          <p:cNvGrpSpPr/>
          <p:nvPr/>
        </p:nvGrpSpPr>
        <p:grpSpPr>
          <a:xfrm>
            <a:off x="7095033" y="3833078"/>
            <a:ext cx="4113179" cy="4932507"/>
            <a:chOff x="0" y="0"/>
            <a:chExt cx="1279723" cy="1534639"/>
          </a:xfrm>
        </p:grpSpPr>
        <p:sp>
          <p:nvSpPr>
            <p:cNvPr id="10" name="Freeform 10"/>
            <p:cNvSpPr/>
            <p:nvPr/>
          </p:nvSpPr>
          <p:spPr>
            <a:xfrm>
              <a:off x="0" y="0"/>
              <a:ext cx="1279723" cy="1534639"/>
            </a:xfrm>
            <a:custGeom>
              <a:avLst/>
              <a:gdLst/>
              <a:ahLst/>
              <a:cxnLst/>
              <a:rect l="l" t="t" r="r" b="b"/>
              <a:pathLst>
                <a:path w="1279723" h="1534639">
                  <a:moveTo>
                    <a:pt x="0" y="0"/>
                  </a:moveTo>
                  <a:lnTo>
                    <a:pt x="1279723" y="0"/>
                  </a:lnTo>
                  <a:lnTo>
                    <a:pt x="1279723" y="1534639"/>
                  </a:lnTo>
                  <a:lnTo>
                    <a:pt x="0" y="1534639"/>
                  </a:lnTo>
                  <a:close/>
                </a:path>
              </a:pathLst>
            </a:custGeom>
            <a:solidFill>
              <a:srgbClr val="1A1A1A"/>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12" name="Picture 12"/>
          <p:cNvPicPr>
            <a:picLocks noChangeAspect="1"/>
          </p:cNvPicPr>
          <p:nvPr/>
        </p:nvPicPr>
        <p:blipFill>
          <a:blip r:embed="rId5"/>
          <a:srcRect t="46379"/>
          <a:stretch>
            <a:fillRect/>
          </a:stretch>
        </p:blipFill>
        <p:spPr>
          <a:xfrm>
            <a:off x="2274468" y="8765585"/>
            <a:ext cx="4128022" cy="437161"/>
          </a:xfrm>
          <a:prstGeom prst="rect">
            <a:avLst/>
          </a:prstGeom>
        </p:spPr>
      </p:pic>
      <p:grpSp>
        <p:nvGrpSpPr>
          <p:cNvPr id="13" name="Group 13"/>
          <p:cNvGrpSpPr/>
          <p:nvPr/>
        </p:nvGrpSpPr>
        <p:grpSpPr>
          <a:xfrm>
            <a:off x="2289311" y="3833078"/>
            <a:ext cx="4113179" cy="4932507"/>
            <a:chOff x="0" y="0"/>
            <a:chExt cx="1279723" cy="1534639"/>
          </a:xfrm>
        </p:grpSpPr>
        <p:sp>
          <p:nvSpPr>
            <p:cNvPr id="14" name="Freeform 14"/>
            <p:cNvSpPr/>
            <p:nvPr/>
          </p:nvSpPr>
          <p:spPr>
            <a:xfrm>
              <a:off x="0" y="0"/>
              <a:ext cx="1279723" cy="1534639"/>
            </a:xfrm>
            <a:custGeom>
              <a:avLst/>
              <a:gdLst/>
              <a:ahLst/>
              <a:cxnLst/>
              <a:rect l="l" t="t" r="r" b="b"/>
              <a:pathLst>
                <a:path w="1279723" h="1534639">
                  <a:moveTo>
                    <a:pt x="0" y="0"/>
                  </a:moveTo>
                  <a:lnTo>
                    <a:pt x="1279723" y="0"/>
                  </a:lnTo>
                  <a:lnTo>
                    <a:pt x="1279723" y="1534639"/>
                  </a:lnTo>
                  <a:lnTo>
                    <a:pt x="0" y="1534639"/>
                  </a:lnTo>
                  <a:close/>
                </a:path>
              </a:pathLst>
            </a:custGeom>
            <a:solidFill>
              <a:srgbClr val="1A1A1A"/>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312315" y="2749552"/>
            <a:ext cx="2049168" cy="2049168"/>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128183" y="2850837"/>
            <a:ext cx="2049168" cy="2049168"/>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924937" y="2886607"/>
            <a:ext cx="2049168" cy="204916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1A1A"/>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23103" y="3171931"/>
            <a:ext cx="1211702" cy="1322294"/>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572223" y="3214274"/>
            <a:ext cx="1160684" cy="1393835"/>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264213" y="3219267"/>
            <a:ext cx="1353071" cy="1353071"/>
          </a:xfrm>
          <a:prstGeom prst="rect">
            <a:avLst/>
          </a:prstGeom>
        </p:spPr>
      </p:pic>
      <p:sp>
        <p:nvSpPr>
          <p:cNvPr id="28" name="TextBox 28"/>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CƠ SỞ LÝ THUYẾT</a:t>
            </a:r>
          </a:p>
        </p:txBody>
      </p:sp>
      <p:sp>
        <p:nvSpPr>
          <p:cNvPr id="29" name="TextBox 29"/>
          <p:cNvSpPr txBox="1"/>
          <p:nvPr/>
        </p:nvSpPr>
        <p:spPr>
          <a:xfrm>
            <a:off x="2557643" y="4779670"/>
            <a:ext cx="3542623" cy="293241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Là mô hình mạng máy tính bao gồm 2 thành phần chính là máy khách và máy chủ. Trong mô hình này máy chủ là nơi lưu trũ tài nguyên, cài đặt các chương trình dịch vụ và thực hiện các yêu cầu của khách hàng. Máy khách nhận vai trò gửi yêu cầu đến máy chủ.</a:t>
            </a:r>
          </a:p>
        </p:txBody>
      </p:sp>
      <p:sp>
        <p:nvSpPr>
          <p:cNvPr id="30" name="TextBox 30"/>
          <p:cNvSpPr txBox="1"/>
          <p:nvPr/>
        </p:nvSpPr>
        <p:spPr>
          <a:xfrm>
            <a:off x="7372688" y="4916725"/>
            <a:ext cx="3542623" cy="293241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Giao thức UDP (User Datagram Protocal) là giao thức truyền tải hướng không kết nối.</a:t>
            </a:r>
          </a:p>
          <a:p>
            <a:pPr algn="ctr">
              <a:lnSpc>
                <a:spcPts val="2377"/>
              </a:lnSpc>
            </a:pPr>
            <a:r>
              <a:rPr lang="en-US" sz="1722" spc="168">
                <a:solidFill>
                  <a:srgbClr val="FFFBFB"/>
                </a:solidFill>
                <a:latin typeface="DM Sans"/>
              </a:rPr>
              <a:t>Không có quá trình 3 bước như TCP, mà thay vào đó, nó sẽ truyền tải ngay lập tức, bỏ qua cơ chế xác thực cũng như đánh số thứ tự cho các gói tin.</a:t>
            </a:r>
          </a:p>
        </p:txBody>
      </p:sp>
      <p:sp>
        <p:nvSpPr>
          <p:cNvPr id="31" name="TextBox 31"/>
          <p:cNvSpPr txBox="1"/>
          <p:nvPr/>
        </p:nvSpPr>
        <p:spPr>
          <a:xfrm>
            <a:off x="12169437" y="6004698"/>
            <a:ext cx="3542623" cy="570217"/>
          </a:xfrm>
          <a:prstGeom prst="rect">
            <a:avLst/>
          </a:prstGeom>
        </p:spPr>
        <p:txBody>
          <a:bodyPr lIns="0" tIns="0" rIns="0" bIns="0" rtlCol="0" anchor="t">
            <a:spAutoFit/>
          </a:bodyPr>
          <a:lstStyle/>
          <a:p>
            <a:pPr algn="ctr">
              <a:lnSpc>
                <a:spcPts val="2377"/>
              </a:lnSpc>
            </a:pPr>
            <a:r>
              <a:rPr lang="en-US" sz="1722" spc="168">
                <a:solidFill>
                  <a:srgbClr val="FFFBFB"/>
                </a:solidFill>
                <a:latin typeface="DM Sans"/>
              </a:rPr>
              <a:t>Thuật toán mã hóa DES</a:t>
            </a:r>
          </a:p>
          <a:p>
            <a:pPr algn="ctr">
              <a:lnSpc>
                <a:spcPts val="2377"/>
              </a:lnSpc>
            </a:pPr>
            <a:r>
              <a:rPr lang="en-US" sz="1722" spc="168">
                <a:solidFill>
                  <a:srgbClr val="FFFBFB"/>
                </a:solidFill>
                <a:latin typeface="DM Sans"/>
              </a:rPr>
              <a:t>Thuật toán mã hóa Vigenere</a:t>
            </a:r>
          </a:p>
        </p:txBody>
      </p:sp>
      <p:sp>
        <p:nvSpPr>
          <p:cNvPr id="32" name="TextBox 32"/>
          <p:cNvSpPr txBox="1"/>
          <p:nvPr/>
        </p:nvSpPr>
        <p:spPr>
          <a:xfrm>
            <a:off x="2881554" y="7995587"/>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CLIENT - SERVER</a:t>
            </a:r>
          </a:p>
        </p:txBody>
      </p:sp>
      <p:sp>
        <p:nvSpPr>
          <p:cNvPr id="33" name="TextBox 33"/>
          <p:cNvSpPr txBox="1"/>
          <p:nvPr/>
        </p:nvSpPr>
        <p:spPr>
          <a:xfrm>
            <a:off x="7656552" y="7997542"/>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GIAO THỨC UDP</a:t>
            </a:r>
          </a:p>
        </p:txBody>
      </p:sp>
      <p:sp>
        <p:nvSpPr>
          <p:cNvPr id="34" name="TextBox 34"/>
          <p:cNvSpPr txBox="1"/>
          <p:nvPr/>
        </p:nvSpPr>
        <p:spPr>
          <a:xfrm>
            <a:off x="12469495" y="7995587"/>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dirty="0">
                <a:solidFill>
                  <a:srgbClr val="FDFBFB"/>
                </a:solidFill>
                <a:latin typeface="Oswald"/>
              </a:rPr>
              <a:t>MÃ HÓA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sp>
        <p:nvSpPr>
          <p:cNvPr id="8" name="TextBox 8"/>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MÃ HÓA DES</a:t>
            </a:r>
          </a:p>
        </p:txBody>
      </p:sp>
      <p:sp>
        <p:nvSpPr>
          <p:cNvPr id="9" name="TextBox 9"/>
          <p:cNvSpPr txBox="1"/>
          <p:nvPr/>
        </p:nvSpPr>
        <p:spPr>
          <a:xfrm>
            <a:off x="626814" y="3652995"/>
            <a:ext cx="17268199" cy="5718352"/>
          </a:xfrm>
          <a:prstGeom prst="rect">
            <a:avLst/>
          </a:prstGeom>
        </p:spPr>
        <p:txBody>
          <a:bodyPr lIns="0" tIns="0" rIns="0" bIns="0" rtlCol="0" anchor="t">
            <a:spAutoFit/>
          </a:bodyPr>
          <a:lstStyle/>
          <a:p>
            <a:pPr>
              <a:lnSpc>
                <a:spcPts val="3247"/>
              </a:lnSpc>
            </a:pPr>
            <a:r>
              <a:rPr lang="en-US" sz="2353" spc="230">
                <a:solidFill>
                  <a:srgbClr val="000000"/>
                </a:solidFill>
                <a:latin typeface="DM Sans"/>
              </a:rPr>
              <a:t>    DES – viết tắt của cụm từ Data Encryption Standard là một thuật toán mã hoá khối ra đời giữa những năm 1970 và được sử dụng phổ biến trong vòng 30 năm sau đó.</a:t>
            </a:r>
          </a:p>
          <a:p>
            <a:pPr>
              <a:lnSpc>
                <a:spcPts val="3247"/>
              </a:lnSpc>
            </a:pPr>
            <a:r>
              <a:rPr lang="en-US" sz="2353" spc="230">
                <a:solidFill>
                  <a:srgbClr val="000000"/>
                </a:solidFill>
                <a:latin typeface="DM Sans"/>
              </a:rPr>
              <a:t>    Vào những năm 1973, 1974 máy tính đã bắt đầu được sử dụng nhiều trong các ngân hàng, công ty tài chính lớn. Nhu cầu giữ bí mật thông tin đã trở nên cấp thiết nhưng các thuật toán cổ điển lại không đáp ứng được. Viện chuẩn và công nghệ Hoa Kỳ NIST (National Institute of Standards and Technology) đã kêu gọi xây dựng các thuật toán mã hóa mới và an toàn hơn. Sau đó các ngân hàng Mỹ đã đặt hàng cho công ty IBM – người khổng lồ trong lĩnh vực điện toán thời đó, thiết kế một thuật toán mã hoá hoàn toàn mới. Lúc đầu, IBM đưa ra thuật toán Lucifer và sau đó thuật toán này được thiết kế, chỉnh sửa lại thành thuật toán DES. </a:t>
            </a:r>
          </a:p>
          <a:p>
            <a:pPr>
              <a:lnSpc>
                <a:spcPts val="3247"/>
              </a:lnSpc>
            </a:pPr>
            <a:r>
              <a:rPr lang="en-US" sz="2353" spc="230">
                <a:solidFill>
                  <a:srgbClr val="000000"/>
                </a:solidFill>
                <a:latin typeface="DM Sans"/>
              </a:rPr>
              <a:t>    Năm 1976 DES đã được NIST công nhận là chuẩn mã hoá dữ liệu, và đến năm 1981 DES trở thành chuẩn mật mã của ANSI (American National Standards Institute). DES được sử dụng rộng rãi trên thế giới, đặc biệt là trong các giao dịch ngân hàng, thông tin liên lạc. Định kỳ, ANSI công nhận lại chuẩn mật mã cho thời gian 5 năm tiếp theo. DES là thuật toán mã hóa khối được sử dụng phổ biến trong suốt gần 30 năm, từ năm 1976 đến những năm gần đây.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pic>
        <p:nvPicPr>
          <p:cNvPr id="8" name="Picture 8"/>
          <p:cNvPicPr>
            <a:picLocks noChangeAspect="1"/>
          </p:cNvPicPr>
          <p:nvPr/>
        </p:nvPicPr>
        <p:blipFill>
          <a:blip r:embed="rId5"/>
          <a:srcRect/>
          <a:stretch>
            <a:fillRect/>
          </a:stretch>
        </p:blipFill>
        <p:spPr>
          <a:xfrm>
            <a:off x="1050183" y="3574269"/>
            <a:ext cx="5616761" cy="5949531"/>
          </a:xfrm>
          <a:prstGeom prst="rect">
            <a:avLst/>
          </a:prstGeom>
        </p:spPr>
      </p:pic>
      <p:pic>
        <p:nvPicPr>
          <p:cNvPr id="9" name="Picture 9"/>
          <p:cNvPicPr>
            <a:picLocks noChangeAspect="1"/>
          </p:cNvPicPr>
          <p:nvPr/>
        </p:nvPicPr>
        <p:blipFill>
          <a:blip r:embed="rId6"/>
          <a:srcRect/>
          <a:stretch>
            <a:fillRect/>
          </a:stretch>
        </p:blipFill>
        <p:spPr>
          <a:xfrm>
            <a:off x="7671847" y="3649744"/>
            <a:ext cx="10054691" cy="5874057"/>
          </a:xfrm>
          <a:prstGeom prst="rect">
            <a:avLst/>
          </a:prstGeom>
        </p:spPr>
      </p:pic>
      <p:sp>
        <p:nvSpPr>
          <p:cNvPr id="10" name="TextBox 10"/>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MÃ HÓA DES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sp>
        <p:nvSpPr>
          <p:cNvPr id="8" name="TextBox 8"/>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MÃ HÓA VIGENERE</a:t>
            </a:r>
          </a:p>
        </p:txBody>
      </p:sp>
      <p:sp>
        <p:nvSpPr>
          <p:cNvPr id="9" name="TextBox 9"/>
          <p:cNvSpPr txBox="1"/>
          <p:nvPr/>
        </p:nvSpPr>
        <p:spPr>
          <a:xfrm>
            <a:off x="509901" y="4722845"/>
            <a:ext cx="17268199" cy="3670477"/>
          </a:xfrm>
          <a:prstGeom prst="rect">
            <a:avLst/>
          </a:prstGeom>
        </p:spPr>
        <p:txBody>
          <a:bodyPr lIns="0" tIns="0" rIns="0" bIns="0" rtlCol="0" anchor="t">
            <a:spAutoFit/>
          </a:bodyPr>
          <a:lstStyle/>
          <a:p>
            <a:pPr>
              <a:lnSpc>
                <a:spcPts val="3247"/>
              </a:lnSpc>
            </a:pPr>
            <a:r>
              <a:rPr lang="en-US" sz="2353" spc="230">
                <a:solidFill>
                  <a:srgbClr val="000000"/>
                </a:solidFill>
                <a:latin typeface="DM Sans"/>
              </a:rPr>
              <a:t>     Trong các loại mã hóa cổ điển: mã hóa Caesar, mã hóa Affine, được gọi chung là mã thay thế dùng một bảng chữ cái (monoalphabetic substitution cipher). Nghĩa là ta dùng một ánh xạ các chữ cái trong bảng mã thành bản rõ và tất cả các chữ cái trong bản mã đều dùng chung một ánh xạ.</a:t>
            </a:r>
          </a:p>
          <a:p>
            <a:pPr>
              <a:lnSpc>
                <a:spcPts val="3247"/>
              </a:lnSpc>
            </a:pPr>
            <a:r>
              <a:rPr lang="en-US" sz="2353" spc="230">
                <a:solidFill>
                  <a:srgbClr val="000000"/>
                </a:solidFill>
                <a:latin typeface="DM Sans"/>
              </a:rPr>
              <a:t>     Yếu điểm của loại mã này là bản mã sẽ giữ lại các đặc điểm mẫu từ và tần xuất của văn bản gốc. Để loại bỏ yếu điểm trên, các nhà lập mã đã tạo ra một hệ mã khác gọi là mã thay thế dùng nhiều bảng chữ cái (polyalphabetic substitution cipher).</a:t>
            </a:r>
          </a:p>
          <a:p>
            <a:pPr>
              <a:lnSpc>
                <a:spcPts val="3247"/>
              </a:lnSpc>
            </a:pPr>
            <a:r>
              <a:rPr lang="en-US" sz="2353" spc="230">
                <a:solidFill>
                  <a:srgbClr val="000000"/>
                </a:solidFill>
                <a:latin typeface="DM Sans"/>
              </a:rPr>
              <a:t>     Hệ mã này được đặt theo tên của một nhà mật mã học người Pháp Blaise de Vigenère (1523-1596). Mật mã Vigenère là một dạng đơn giản của mật mã thay thế dùng nhiều bảng chữ cái.</a:t>
            </a:r>
          </a:p>
          <a:p>
            <a:pPr>
              <a:lnSpc>
                <a:spcPts val="3247"/>
              </a:lnSpc>
            </a:pPr>
            <a:endParaRPr lang="en-US" sz="2353" spc="230">
              <a:solidFill>
                <a:srgbClr val="000000"/>
              </a:solidFill>
              <a:latin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1022" y="-4729397"/>
            <a:ext cx="7616557" cy="7815497"/>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51369" y="-3442596"/>
            <a:ext cx="6709932" cy="6885191"/>
          </a:xfrm>
          <a:prstGeom prst="rect">
            <a:avLst/>
          </a:prstGeom>
        </p:spPr>
      </p:pic>
      <p:pic>
        <p:nvPicPr>
          <p:cNvPr id="8" name="Picture 8"/>
          <p:cNvPicPr>
            <a:picLocks noChangeAspect="1"/>
          </p:cNvPicPr>
          <p:nvPr/>
        </p:nvPicPr>
        <p:blipFill>
          <a:blip r:embed="rId5"/>
          <a:srcRect/>
          <a:stretch>
            <a:fillRect/>
          </a:stretch>
        </p:blipFill>
        <p:spPr>
          <a:xfrm>
            <a:off x="5387924" y="3294463"/>
            <a:ext cx="7512151" cy="6844404"/>
          </a:xfrm>
          <a:prstGeom prst="rect">
            <a:avLst/>
          </a:prstGeom>
        </p:spPr>
      </p:pic>
      <p:sp>
        <p:nvSpPr>
          <p:cNvPr id="9" name="TextBox 9"/>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MÃ HÓA VIGENERE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952</Words>
  <Application>Microsoft Office PowerPoint</Application>
  <PresentationFormat>Custom</PresentationFormat>
  <Paragraphs>60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Montserrat Classic Bold</vt:lpstr>
      <vt:lpstr>Arial</vt:lpstr>
      <vt:lpstr>Oswald Bold</vt:lpstr>
      <vt:lpstr>Oswald Bold Italics</vt:lpstr>
      <vt:lpstr>DM Sans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 Lập trình mạng căn bản</dc:title>
  <cp:lastModifiedBy>Tuấn Thông Lê</cp:lastModifiedBy>
  <cp:revision>2</cp:revision>
  <dcterms:created xsi:type="dcterms:W3CDTF">2006-08-16T00:00:00Z</dcterms:created>
  <dcterms:modified xsi:type="dcterms:W3CDTF">2023-04-05T17:39:02Z</dcterms:modified>
  <dc:identifier>DAFfJ78vYfo</dc:identifier>
</cp:coreProperties>
</file>